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5" r:id="rId2"/>
    <p:sldId id="289" r:id="rId3"/>
    <p:sldId id="292" r:id="rId4"/>
    <p:sldId id="291" r:id="rId5"/>
    <p:sldId id="297" r:id="rId6"/>
    <p:sldId id="298" r:id="rId7"/>
  </p:sldIdLst>
  <p:sldSz cx="12192000" cy="6858000"/>
  <p:notesSz cx="6858000" cy="9144000"/>
  <p:custDataLst>
    <p:tags r:id="rId1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3758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10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86" autoAdjust="0"/>
  </p:normalViewPr>
  <p:slideViewPr>
    <p:cSldViewPr>
      <p:cViewPr varScale="1">
        <p:scale>
          <a:sx n="68" d="100"/>
          <a:sy n="68" d="100"/>
        </p:scale>
        <p:origin x="414" y="66"/>
      </p:cViewPr>
      <p:guideLst>
        <p:guide orient="horz" pos="2160"/>
        <p:guide orient="horz" pos="3758"/>
        <p:guide pos="3840"/>
        <p:guide orient="horz" pos="3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'Statistik antal gropar'!$N$3</c:f>
              <c:strCache>
                <c:ptCount val="1"/>
                <c:pt idx="0">
                  <c:v>Schaktlov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ockholm Type Regular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'Statistik antal gropar'!$C$5:$C$13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'Statistik antal gropar'!$N$5:$N$13</c:f>
              <c:numCache>
                <c:formatCode>General</c:formatCode>
                <c:ptCount val="9"/>
                <c:pt idx="0">
                  <c:v>2734</c:v>
                </c:pt>
                <c:pt idx="1">
                  <c:v>2985</c:v>
                </c:pt>
                <c:pt idx="2">
                  <c:v>2928</c:v>
                </c:pt>
                <c:pt idx="3">
                  <c:v>2550</c:v>
                </c:pt>
                <c:pt idx="4">
                  <c:v>2889</c:v>
                </c:pt>
                <c:pt idx="5">
                  <c:v>2968</c:v>
                </c:pt>
                <c:pt idx="6">
                  <c:v>3197</c:v>
                </c:pt>
                <c:pt idx="7">
                  <c:v>3106</c:v>
                </c:pt>
                <c:pt idx="8">
                  <c:v>3205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0-490C-818E-C1E1E4220DE0}"/>
            </c:ext>
          </c:extLst>
        </c:ser>
        <c:ser>
          <c:idx val="1"/>
          <c:order val="1"/>
          <c:tx>
            <c:strRef>
              <c:f>'Statistik antal gropar'!$O$3</c:f>
              <c:strCache>
                <c:ptCount val="1"/>
                <c:pt idx="0">
                  <c:v>TA-planer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ockholm Type Regular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'Statistik antal gropar'!$C$5:$C$13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'Statistik antal gropar'!$O$5:$O$13</c:f>
              <c:numCache>
                <c:formatCode>General</c:formatCode>
                <c:ptCount val="9"/>
                <c:pt idx="0">
                  <c:v>3671</c:v>
                </c:pt>
                <c:pt idx="1">
                  <c:v>3891</c:v>
                </c:pt>
                <c:pt idx="2">
                  <c:v>3858</c:v>
                </c:pt>
                <c:pt idx="3">
                  <c:v>4256</c:v>
                </c:pt>
                <c:pt idx="4">
                  <c:v>4550</c:v>
                </c:pt>
                <c:pt idx="5">
                  <c:v>4448</c:v>
                </c:pt>
                <c:pt idx="6">
                  <c:v>4813</c:v>
                </c:pt>
                <c:pt idx="7">
                  <c:v>4824</c:v>
                </c:pt>
                <c:pt idx="8">
                  <c:v>4980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30-490C-818E-C1E1E4220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4404008"/>
        <c:axId val="574401384"/>
      </c:barChart>
      <c:catAx>
        <c:axId val="57440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ckholm Type Regular" pitchFamily="50" charset="0"/>
                <a:ea typeface="+mn-ea"/>
                <a:cs typeface="+mn-cs"/>
              </a:defRPr>
            </a:pPr>
            <a:endParaRPr lang="sv-SE"/>
          </a:p>
        </c:txPr>
        <c:crossAx val="574401384"/>
        <c:crosses val="autoZero"/>
        <c:auto val="1"/>
        <c:lblAlgn val="ctr"/>
        <c:lblOffset val="100"/>
        <c:noMultiLvlLbl val="0"/>
      </c:catAx>
      <c:valAx>
        <c:axId val="574401384"/>
        <c:scaling>
          <c:orientation val="minMax"/>
          <c:max val="5000"/>
        </c:scaling>
        <c:delete val="1"/>
        <c:axPos val="l"/>
        <c:numFmt formatCode="General" sourceLinked="1"/>
        <c:majorTickMark val="out"/>
        <c:minorTickMark val="none"/>
        <c:tickLblPos val="nextTo"/>
        <c:crossAx val="57440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1.3778573027721326E-2"/>
          <c:y val="1.3789950663970069E-2"/>
          <c:w val="0.25005215212105542"/>
          <c:h val="0.109402321382962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ckholm Type Regular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73C6-E6BF-46CF-B34D-7A5C8688DBEE}" type="datetimeFigureOut">
              <a:rPr lang="sv-SE" smtClean="0"/>
              <a:t>2020-01-24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F730-40FB-45F5-B014-CB7ED569AE3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7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4C71-A269-4800-8AF1-44182FA23438}" type="datetimeFigureOut">
              <a:rPr lang="sv-SE" smtClean="0"/>
              <a:t>2020-01-24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3758-4B63-40D7-B26B-F67CE25F1C5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97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8" name="Bildobjekt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12288688" y="39970"/>
            <a:ext cx="158417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Ändra bakgrund genom att välja menyfliken </a:t>
            </a:r>
            <a:r>
              <a:rPr lang="sv-SE" sz="1400" b="1" dirty="0">
                <a:solidFill>
                  <a:schemeClr val="tx2"/>
                </a:solidFill>
              </a:rPr>
              <a:t>Office Key</a:t>
            </a:r>
            <a:r>
              <a:rPr lang="sv-SE" sz="1400" dirty="0">
                <a:solidFill>
                  <a:schemeClr val="tx2"/>
                </a:solidFill>
              </a:rPr>
              <a:t> och sedan </a:t>
            </a:r>
            <a:r>
              <a:rPr lang="sv-SE" sz="1400" b="1" dirty="0">
                <a:solidFill>
                  <a:schemeClr val="tx2"/>
                </a:solidFill>
              </a:rPr>
              <a:t>Bakgrund STHLM bildbank</a:t>
            </a:r>
            <a:r>
              <a:rPr lang="sv-SE" sz="1400" dirty="0">
                <a:solidFill>
                  <a:schemeClr val="tx2"/>
                </a:solidFill>
              </a:rPr>
              <a:t>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väljer du istället </a:t>
            </a:r>
            <a:r>
              <a:rPr lang="sv-SE" sz="1400" b="1" dirty="0">
                <a:solidFill>
                  <a:schemeClr val="tx2"/>
                </a:solidFill>
              </a:rPr>
              <a:t>Bakgrund egen.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Bild eller strukturfyllning </a:t>
            </a:r>
            <a:r>
              <a:rPr lang="sv-SE" sz="1400" dirty="0">
                <a:solidFill>
                  <a:schemeClr val="tx2"/>
                </a:solidFill>
              </a:rPr>
              <a:t>och klicka sedan på </a:t>
            </a:r>
            <a:r>
              <a:rPr lang="sv-SE" sz="1400" b="1" dirty="0">
                <a:solidFill>
                  <a:schemeClr val="tx2"/>
                </a:solidFill>
              </a:rPr>
              <a:t>Fil... </a:t>
            </a:r>
            <a:r>
              <a:rPr lang="sv-SE" sz="1400" dirty="0">
                <a:solidFill>
                  <a:schemeClr val="tx2"/>
                </a:solidFill>
              </a:rPr>
              <a:t>och välj bildfil.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143176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09600" y="1440000"/>
            <a:ext cx="5184000" cy="396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684" y="1440000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684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6E94245-A4C6-440C-8463-14DB5B660375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383328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vänst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8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398400" y="1439863"/>
            <a:ext cx="5184000" cy="396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2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C7848A7-A26F-4C1B-9FFB-0CF4CC106EDC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17891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768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8496000" y="1440000"/>
            <a:ext cx="3086400" cy="429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733256"/>
            <a:ext cx="7680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B4C3A9E-01E0-47AC-9A00-31D3D7FDAE51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11144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3AF9BA9-316C-4B35-9533-BF27C0EE9CC7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322682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984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984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670192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398400" y="5670192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ABE1BC9-BB98-4FBB-AE00-D3D79CD3802A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195346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46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94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10" name="Bildobjekt 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4870CAC-D0AD-4C8F-897E-F85D161F2965}"/>
              </a:ext>
            </a:extLst>
          </p:cNvPr>
          <p:cNvSpPr txBox="1"/>
          <p:nvPr userDrawn="1"/>
        </p:nvSpPr>
        <p:spPr>
          <a:xfrm>
            <a:off x="12288688" y="39970"/>
            <a:ext cx="158417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Ändra bakgrund genom att välja menyfliken </a:t>
            </a:r>
            <a:r>
              <a:rPr lang="sv-SE" sz="1400" b="1" dirty="0">
                <a:solidFill>
                  <a:schemeClr val="tx2"/>
                </a:solidFill>
              </a:rPr>
              <a:t>Office Key</a:t>
            </a:r>
            <a:r>
              <a:rPr lang="sv-SE" sz="1400" dirty="0">
                <a:solidFill>
                  <a:schemeClr val="tx2"/>
                </a:solidFill>
              </a:rPr>
              <a:t> och sedan </a:t>
            </a:r>
            <a:r>
              <a:rPr lang="sv-SE" sz="1400" b="1" dirty="0">
                <a:solidFill>
                  <a:schemeClr val="tx2"/>
                </a:solidFill>
              </a:rPr>
              <a:t>Bakgrund STHLM bildbank</a:t>
            </a:r>
            <a:r>
              <a:rPr lang="sv-SE" sz="1400" dirty="0">
                <a:solidFill>
                  <a:schemeClr val="tx2"/>
                </a:solidFill>
              </a:rPr>
              <a:t>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väljer du istället </a:t>
            </a:r>
            <a:r>
              <a:rPr lang="sv-SE" sz="1400" b="1" dirty="0">
                <a:solidFill>
                  <a:schemeClr val="tx2"/>
                </a:solidFill>
              </a:rPr>
              <a:t>Bakgrund egen.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Bild eller strukturfyllning </a:t>
            </a:r>
            <a:r>
              <a:rPr lang="sv-SE" sz="1400" dirty="0">
                <a:solidFill>
                  <a:schemeClr val="tx2"/>
                </a:solidFill>
              </a:rPr>
              <a:t>och klicka sedan på </a:t>
            </a:r>
            <a:r>
              <a:rPr lang="sv-SE" sz="1400" b="1" dirty="0">
                <a:solidFill>
                  <a:schemeClr val="tx2"/>
                </a:solidFill>
              </a:rPr>
              <a:t>Fil... </a:t>
            </a:r>
            <a:r>
              <a:rPr lang="sv-SE" sz="1400" dirty="0">
                <a:solidFill>
                  <a:schemeClr val="tx2"/>
                </a:solidFill>
              </a:rPr>
              <a:t>och välj bildfil.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96334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48" y="1524198"/>
            <a:ext cx="4565904" cy="4565904"/>
          </a:xfrm>
          <a:prstGeom prst="rect">
            <a:avLst/>
          </a:prstGeom>
        </p:spPr>
      </p:pic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485654" y="328498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5021310" y="340877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90914" y="310496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85654" y="222457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865745" y="25846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234737" y="295178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414757" y="170043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518300" y="220843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710105" y="271167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84032" y="17008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312024" y="220486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132004" y="270892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6592438" y="29635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960904" y="25846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7329365" y="222457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816080" y="342256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329365" y="328498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7825760" y="31435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6816080" y="383411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341521" y="397731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7849948" y="407707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577047" y="429734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6952478" y="465738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7334461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6132004" y="452684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6312024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6456040" y="551723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5021344" y="384308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505705" y="401413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989259" y="412435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5258440" y="429062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4874697" y="465738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15771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5689264" y="4554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5584938" y="503276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5437033" y="559296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70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54" y="1523198"/>
            <a:ext cx="4570098" cy="4570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485654" y="32874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5021310" y="341129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90914" y="31074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85654" y="222708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865745" y="258712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234737" y="295429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414757" y="170294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518300" y="221094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710105" y="271419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84032" y="17033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312024" y="2207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132004" y="27114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6592438" y="29660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960904" y="258712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7329365" y="222708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816080" y="342507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329365" y="32874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7825760" y="314611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6816080" y="383662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341521" y="397983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7849948" y="407958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577047" y="429986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6952478" y="465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7334461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6132004" y="452935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6312024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6456040" y="551974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5021344" y="384560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505705" y="401664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989259" y="412686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5258440" y="42931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4874697" y="465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15771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5689264" y="45568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5584938" y="503528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5437033" y="559547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0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0000"/>
            <a:ext cx="73056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11" name="Bildobjekt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7D47178-58DE-4C36-B9EE-3D9C4B5EA88C}"/>
              </a:ext>
            </a:extLst>
          </p:cNvPr>
          <p:cNvSpPr txBox="1"/>
          <p:nvPr userDrawn="1"/>
        </p:nvSpPr>
        <p:spPr>
          <a:xfrm>
            <a:off x="12288688" y="39970"/>
            <a:ext cx="158417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Ändra bakgrund genom att välja menyfliken </a:t>
            </a:r>
            <a:r>
              <a:rPr lang="sv-SE" sz="1400" b="1" dirty="0">
                <a:solidFill>
                  <a:schemeClr val="tx2"/>
                </a:solidFill>
              </a:rPr>
              <a:t>Office Key</a:t>
            </a:r>
            <a:r>
              <a:rPr lang="sv-SE" sz="1400" dirty="0">
                <a:solidFill>
                  <a:schemeClr val="tx2"/>
                </a:solidFill>
              </a:rPr>
              <a:t> och sedan </a:t>
            </a:r>
            <a:r>
              <a:rPr lang="sv-SE" sz="1400" b="1" dirty="0">
                <a:solidFill>
                  <a:schemeClr val="tx2"/>
                </a:solidFill>
              </a:rPr>
              <a:t>Bakgrund STHLM bildbank</a:t>
            </a:r>
            <a:r>
              <a:rPr lang="sv-SE" sz="1400" dirty="0">
                <a:solidFill>
                  <a:schemeClr val="tx2"/>
                </a:solidFill>
              </a:rPr>
              <a:t>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väljer du istället </a:t>
            </a:r>
            <a:r>
              <a:rPr lang="sv-SE" sz="1400" b="1" dirty="0">
                <a:solidFill>
                  <a:schemeClr val="tx2"/>
                </a:solidFill>
              </a:rPr>
              <a:t>Bakgrund egen.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Bild eller strukturfyllning </a:t>
            </a:r>
            <a:r>
              <a:rPr lang="sv-SE" sz="1400" dirty="0">
                <a:solidFill>
                  <a:schemeClr val="tx2"/>
                </a:solidFill>
              </a:rPr>
              <a:t>och klicka sedan på </a:t>
            </a:r>
            <a:r>
              <a:rPr lang="sv-SE" sz="1400" b="1" dirty="0">
                <a:solidFill>
                  <a:schemeClr val="tx2"/>
                </a:solidFill>
              </a:rPr>
              <a:t>Fil... </a:t>
            </a:r>
            <a:r>
              <a:rPr lang="sv-SE" sz="1400" dirty="0">
                <a:solidFill>
                  <a:schemeClr val="tx2"/>
                </a:solidFill>
              </a:rPr>
              <a:t>och välj bildfil.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2267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1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00" y="467862"/>
            <a:ext cx="1368000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268767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tx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0681242-5FB5-44E1-90F6-5447C305E133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324485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5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66DEC061-D5CF-42F2-94E4-68EFF8583A96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22905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3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B3437844-87D3-47AB-98BF-9A28155986AF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419763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3" y="5733256"/>
            <a:ext cx="9710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C9A4FB8-D624-438C-A6FB-8E76B3C32045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212772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440001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406913" y="1440000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2" y="5445224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6406913" y="5445224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E8BF54D-ED89-415E-BC0D-4ECB5ABC14AF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335990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6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52" r:id="rId9"/>
    <p:sldLayoutId id="2147483664" r:id="rId10"/>
    <p:sldLayoutId id="2147483665" r:id="rId11"/>
    <p:sldLayoutId id="2147483668" r:id="rId12"/>
    <p:sldLayoutId id="2147483667" r:id="rId13"/>
    <p:sldLayoutId id="2147483653" r:id="rId14"/>
    <p:sldLayoutId id="2147483654" r:id="rId15"/>
    <p:sldLayoutId id="2147483655" r:id="rId16"/>
    <p:sldLayoutId id="2147483651" r:id="rId17"/>
    <p:sldLayoutId id="2147483661" r:id="rId18"/>
    <p:sldLayoutId id="2147483662" r:id="rId19"/>
    <p:sldLayoutId id="2147483663" r:id="rId20"/>
    <p:sldLayoutId id="2147483669" r:id="rId21"/>
    <p:sldLayoutId id="2147483670" r:id="rId2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err="1" smtClean="0">
                <a:latin typeface="Stockholm Type Bold" pitchFamily="50" charset="0"/>
              </a:rPr>
              <a:t>TA-planer</a:t>
            </a:r>
            <a:r>
              <a:rPr lang="sv-SE" sz="2800" dirty="0" smtClean="0">
                <a:latin typeface="Stockholm Type Bold" pitchFamily="50" charset="0"/>
              </a:rPr>
              <a:t> – en snabböversikt</a:t>
            </a:r>
            <a:endParaRPr lang="sv-SE" sz="2800" dirty="0">
              <a:latin typeface="Stockholm Type Bold" pitchFamily="50" charset="0"/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>
                <a:latin typeface="Stockholm Type Regular" pitchFamily="50" charset="0"/>
              </a:rPr>
              <a:t>Johan Kajmats</a:t>
            </a:r>
          </a:p>
          <a:p>
            <a:r>
              <a:rPr lang="sv-SE" dirty="0" smtClean="0">
                <a:latin typeface="Stockholm Type Regular" pitchFamily="50" charset="0"/>
              </a:rPr>
              <a:t>Trafikkontoret, Trafikplanering Norr</a:t>
            </a:r>
          </a:p>
        </p:txBody>
      </p:sp>
    </p:spTree>
    <p:extLst>
      <p:ext uri="{BB962C8B-B14F-4D97-AF65-F5344CB8AC3E}">
        <p14:creationId xmlns:p14="http://schemas.microsoft.com/office/powerpoint/2010/main" val="4608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>
                <a:latin typeface="Stockholm Type Bold" pitchFamily="50" charset="0"/>
              </a:rPr>
              <a:t>Vad gör en trafikingenjör som jobbar med </a:t>
            </a:r>
            <a:r>
              <a:rPr lang="sv-SE" sz="2800" dirty="0" err="1" smtClean="0">
                <a:latin typeface="Stockholm Type Bold" pitchFamily="50" charset="0"/>
              </a:rPr>
              <a:t>TA-planer</a:t>
            </a:r>
            <a:r>
              <a:rPr lang="sv-SE" sz="2800" dirty="0" smtClean="0">
                <a:latin typeface="Stockholm Type Bold" pitchFamily="50" charset="0"/>
              </a:rPr>
              <a:t>?</a:t>
            </a:r>
            <a:endParaRPr lang="sv-SE" sz="2800" dirty="0">
              <a:latin typeface="Stockholm Type Bold" pitchFamily="50" charset="0"/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8"/>
          </p:nvPr>
        </p:nvSpPr>
        <p:spPr>
          <a:xfrm>
            <a:off x="609600" y="1440000"/>
            <a:ext cx="5184000" cy="4293256"/>
          </a:xfrm>
        </p:spPr>
        <p:txBody>
          <a:bodyPr/>
          <a:lstStyle/>
          <a:p>
            <a:pPr>
              <a:lnSpc>
                <a:spcPts val="2100"/>
              </a:lnSpc>
              <a:buNone/>
              <a:defRPr/>
            </a:pPr>
            <a:r>
              <a:rPr lang="sv-SE" altLang="sv-SE" b="1" dirty="0" smtClean="0">
                <a:ea typeface="ＭＳ Ｐゴシック" panose="020B0600070205080204" pitchFamily="34" charset="-128"/>
              </a:rPr>
              <a:t>Trafikanordningsplaner</a:t>
            </a:r>
          </a:p>
          <a:p>
            <a:pPr marL="285750" indent="-285750">
              <a:lnSpc>
                <a:spcPts val="2100"/>
              </a:lnSpc>
              <a:defRPr/>
            </a:pPr>
            <a:r>
              <a:rPr lang="sv-SE" altLang="sv-SE" dirty="0" smtClean="0">
                <a:ea typeface="ＭＳ Ｐゴシック" panose="020B0600070205080204" pitchFamily="34" charset="-128"/>
              </a:rPr>
              <a:t>Granskning, beviljande/avslag</a:t>
            </a:r>
          </a:p>
          <a:p>
            <a:pPr marL="285750" indent="-285750">
              <a:lnSpc>
                <a:spcPts val="2100"/>
              </a:lnSpc>
              <a:defRPr/>
            </a:pPr>
            <a:r>
              <a:rPr lang="sv-SE" altLang="sv-SE" dirty="0" smtClean="0">
                <a:ea typeface="ＭＳ Ｐゴシック" panose="020B0600070205080204" pitchFamily="34" charset="-128"/>
              </a:rPr>
              <a:t>Uppföljning, inspektion</a:t>
            </a:r>
          </a:p>
          <a:p>
            <a:pPr marL="285750" indent="-285750">
              <a:lnSpc>
                <a:spcPts val="2100"/>
              </a:lnSpc>
              <a:defRPr/>
            </a:pPr>
            <a:endParaRPr lang="sv-SE" altLang="sv-SE" dirty="0" smtClean="0">
              <a:ea typeface="ＭＳ Ｐゴシック" panose="020B0600070205080204" pitchFamily="34" charset="-128"/>
            </a:endParaRPr>
          </a:p>
          <a:p>
            <a:pPr marL="285750" indent="-285750">
              <a:lnSpc>
                <a:spcPts val="2100"/>
              </a:lnSpc>
              <a:defRPr/>
            </a:pPr>
            <a:r>
              <a:rPr lang="sv-SE" altLang="sv-SE" dirty="0" smtClean="0">
                <a:ea typeface="ＭＳ Ｐゴシック" panose="020B0600070205080204" pitchFamily="34" charset="-128"/>
              </a:rPr>
              <a:t>Beviljade </a:t>
            </a:r>
            <a:r>
              <a:rPr lang="sv-SE" altLang="sv-SE" dirty="0">
                <a:ea typeface="ＭＳ Ｐゴシック" panose="020B0600070205080204" pitchFamily="34" charset="-128"/>
              </a:rPr>
              <a:t>TA-planer:</a:t>
            </a:r>
          </a:p>
          <a:p>
            <a:pPr marL="742950" lvl="1" indent="-2857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2018: Ca 5 000</a:t>
            </a:r>
          </a:p>
          <a:p>
            <a:pPr marL="742950" lvl="1" indent="-2857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2019: CA 4 </a:t>
            </a:r>
            <a:r>
              <a:rPr lang="sv-SE" altLang="sv-SE" dirty="0" smtClean="0">
                <a:ea typeface="ＭＳ Ｐゴシック" panose="020B0600070205080204" pitchFamily="34" charset="-128"/>
              </a:rPr>
              <a:t>800 </a:t>
            </a:r>
            <a:r>
              <a:rPr lang="sv-SE" altLang="sv-SE" dirty="0">
                <a:ea typeface="ＭＳ Ｐゴシック" panose="020B0600070205080204" pitchFamily="34" charset="-128"/>
              </a:rPr>
              <a:t>(nov) </a:t>
            </a:r>
            <a:r>
              <a:rPr lang="sv-SE" altLang="sv-SE" dirty="0" smtClean="0">
                <a:ea typeface="ＭＳ Ｐゴシック" panose="020B0600070205080204" pitchFamily="34" charset="-128"/>
              </a:rPr>
              <a:t/>
            </a:r>
            <a:br>
              <a:rPr lang="sv-SE" altLang="sv-SE" dirty="0" smtClean="0">
                <a:ea typeface="ＭＳ Ｐゴシック" panose="020B0600070205080204" pitchFamily="34" charset="-128"/>
              </a:rPr>
            </a:br>
            <a:endParaRPr lang="sv-SE" altLang="sv-SE" dirty="0">
              <a:ea typeface="ＭＳ Ｐゴシック" panose="020B0600070205080204" pitchFamily="34" charset="-128"/>
            </a:endParaRPr>
          </a:p>
          <a:p>
            <a:pPr marL="285750" indent="-285750">
              <a:lnSpc>
                <a:spcPts val="2100"/>
              </a:lnSpc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Godkända tillfälliga </a:t>
            </a:r>
            <a:r>
              <a:rPr lang="sv-SE" altLang="sv-SE" dirty="0" err="1">
                <a:ea typeface="ＭＳ Ｐゴシック" panose="020B0600070205080204" pitchFamily="34" charset="-128"/>
              </a:rPr>
              <a:t>LTF:er</a:t>
            </a:r>
            <a:endParaRPr lang="sv-SE" altLang="sv-SE" dirty="0">
              <a:ea typeface="ＭＳ Ｐゴシック" panose="020B0600070205080204" pitchFamily="34" charset="-128"/>
            </a:endParaRPr>
          </a:p>
          <a:p>
            <a:pPr marL="742950" lvl="1" indent="-2857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2018: Ca 900</a:t>
            </a:r>
          </a:p>
          <a:p>
            <a:pPr marL="742950" lvl="1" indent="-2857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2019: Ca 1 150 (nov</a:t>
            </a:r>
            <a:r>
              <a:rPr lang="sv-SE" altLang="sv-SE" dirty="0" smtClean="0">
                <a:ea typeface="ＭＳ Ｐゴシック" panose="020B0600070205080204" pitchFamily="34" charset="-128"/>
              </a:rPr>
              <a:t>)</a:t>
            </a:r>
            <a:endParaRPr lang="sv-SE" altLang="sv-SE" dirty="0">
              <a:ea typeface="ＭＳ Ｐゴシック" panose="020B0600070205080204" pitchFamily="34" charset="-128"/>
            </a:endParaRPr>
          </a:p>
        </p:txBody>
      </p:sp>
      <p:pic>
        <p:nvPicPr>
          <p:cNvPr id="10" name="Bildobjekt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b="174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7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>
                <a:latin typeface="Stockholm Type Bold" pitchFamily="50" charset="0"/>
              </a:rPr>
              <a:t>Exempel på mål för verksamheten</a:t>
            </a:r>
            <a:endParaRPr lang="sv-SE" sz="2800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609601" y="1440000"/>
            <a:ext cx="4910336" cy="4437271"/>
          </a:xfrm>
        </p:spPr>
        <p:txBody>
          <a:bodyPr/>
          <a:lstStyle/>
          <a:p>
            <a:pPr marL="0" indent="0">
              <a:buNone/>
            </a:pPr>
            <a:r>
              <a:rPr lang="sv-SE" altLang="sv-SE" b="1" dirty="0"/>
              <a:t>Uppdrag att bidra till </a:t>
            </a:r>
            <a:r>
              <a:rPr lang="sv-SE" altLang="sv-SE" b="1" dirty="0" smtClean="0"/>
              <a:t>framkomlighet </a:t>
            </a:r>
            <a:r>
              <a:rPr lang="sv-SE" altLang="sv-SE" b="1" dirty="0"/>
              <a:t>och trafiksäkerhet även när staden växer</a:t>
            </a:r>
            <a:r>
              <a:rPr lang="sv-SE" altLang="sv-SE" b="1" dirty="0" smtClean="0"/>
              <a:t>.</a:t>
            </a:r>
          </a:p>
          <a:p>
            <a:pPr marL="0" indent="0">
              <a:buNone/>
            </a:pPr>
            <a:endParaRPr lang="sv-SE" altLang="sv-SE" b="1" dirty="0"/>
          </a:p>
          <a:p>
            <a:pPr marL="285750" indent="-285750"/>
            <a:r>
              <a:rPr lang="sv-SE" altLang="sv-SE" dirty="0" smtClean="0"/>
              <a:t>Säkerställa </a:t>
            </a:r>
            <a:r>
              <a:rPr lang="sv-SE" altLang="sv-SE" dirty="0"/>
              <a:t>framkomligheten vid tillfälliga </a:t>
            </a:r>
            <a:r>
              <a:rPr lang="sv-SE" altLang="sv-SE" dirty="0" err="1"/>
              <a:t>trafikomledningar</a:t>
            </a:r>
            <a:r>
              <a:rPr lang="sv-SE" altLang="sv-SE" dirty="0"/>
              <a:t> för oskyddade </a:t>
            </a:r>
            <a:r>
              <a:rPr lang="sv-SE" altLang="sv-SE" dirty="0" smtClean="0"/>
              <a:t>trafikanter såsom personer med funktionsvariation, cyklister och gångtrafikanter.</a:t>
            </a:r>
          </a:p>
          <a:p>
            <a:pPr marL="561363" lvl="1" indent="-342900">
              <a:buFont typeface="Arial" panose="020B0604020202020204" pitchFamily="34" charset="0"/>
              <a:buChar char="•"/>
            </a:pPr>
            <a:r>
              <a:rPr lang="sv-SE" altLang="sv-SE" dirty="0"/>
              <a:t>Mål att cyklandet inte minskar med mer än 5 % vid </a:t>
            </a:r>
            <a:r>
              <a:rPr lang="sv-SE" altLang="sv-SE" dirty="0" smtClean="0"/>
              <a:t>vägarbeten - resultatet </a:t>
            </a:r>
            <a:r>
              <a:rPr lang="sv-SE" altLang="sv-SE" dirty="0"/>
              <a:t>blev 5,19 %</a:t>
            </a:r>
          </a:p>
          <a:p>
            <a:pPr marL="285750" indent="-285750"/>
            <a:endParaRPr lang="sv-SE" altLang="sv-SE" dirty="0"/>
          </a:p>
        </p:txBody>
      </p:sp>
      <p:pic>
        <p:nvPicPr>
          <p:cNvPr id="4" name="Platshållare för 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" b="1761"/>
          <a:stretch>
            <a:fillRect/>
          </a:stretch>
        </p:blipFill>
        <p:spPr>
          <a:xfrm>
            <a:off x="5807968" y="2132856"/>
            <a:ext cx="5472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>
                <a:latin typeface="Stockholm Type Bold" pitchFamily="50" charset="0"/>
              </a:rPr>
              <a:t>Strategisk Trafikkoordination</a:t>
            </a:r>
            <a:endParaRPr lang="sv-SE" sz="2800" dirty="0">
              <a:latin typeface="Stockholm Type Bold" pitchFamily="50" charset="0"/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ts val="2100"/>
              </a:lnSpc>
              <a:buNone/>
              <a:defRPr/>
            </a:pPr>
            <a:r>
              <a:rPr lang="sv-SE" altLang="sv-SE" b="1" dirty="0">
                <a:ea typeface="ＭＳ Ｐゴシック" panose="020B0600070205080204" pitchFamily="34" charset="-128"/>
              </a:rPr>
              <a:t>(Regional) framkomlighet</a:t>
            </a:r>
          </a:p>
          <a:p>
            <a:pPr marL="285750" indent="-285750">
              <a:lnSpc>
                <a:spcPts val="2100"/>
              </a:lnSpc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Regional samordning och samverkan med regionen, Trafikverket m.fl.</a:t>
            </a:r>
          </a:p>
          <a:p>
            <a:pPr marL="742950" lvl="1" indent="-2857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Huvudtidplan</a:t>
            </a:r>
          </a:p>
          <a:p>
            <a:pPr marL="742950" lvl="1" indent="-2857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Störningsinformation</a:t>
            </a:r>
          </a:p>
          <a:p>
            <a:pPr marL="285750" indent="-285750">
              <a:lnSpc>
                <a:spcPts val="2100"/>
              </a:lnSpc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Kontorets </a:t>
            </a:r>
            <a:r>
              <a:rPr lang="sv-SE" altLang="sv-SE" dirty="0" smtClean="0">
                <a:ea typeface="ＭＳ Ｐゴシック" panose="020B0600070205080204" pitchFamily="34" charset="-128"/>
              </a:rPr>
              <a:t>investeringsprojekt</a:t>
            </a:r>
            <a:endParaRPr lang="sv-SE" altLang="sv-SE" dirty="0">
              <a:ea typeface="ＭＳ Ｐゴシック" panose="020B0600070205080204" pitchFamily="34" charset="-128"/>
            </a:endParaRPr>
          </a:p>
        </p:txBody>
      </p:sp>
      <p:pic>
        <p:nvPicPr>
          <p:cNvPr id="11" name="Bildobjekt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r="395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0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>
                <a:latin typeface="Stockholm Type Bold" pitchFamily="50" charset="0"/>
              </a:rPr>
              <a:t>Politiska uppdrag och andra utvecklingsprojekt 2019 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ts val="2100"/>
              </a:lnSpc>
              <a:buNone/>
              <a:defRPr/>
            </a:pPr>
            <a:endParaRPr lang="sv-SE" altLang="sv-SE" dirty="0">
              <a:ea typeface="ＭＳ Ｐゴシック" panose="020B0600070205080204" pitchFamily="34" charset="-128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lnSpc>
                <a:spcPts val="2100"/>
              </a:lnSpc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Avtal avseende för Samverkan kring störningsinformation inom Trafik Stockholm</a:t>
            </a:r>
          </a:p>
          <a:p>
            <a:pPr marL="800100" lvl="1" indent="-34290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Samordning och förmedling av information om planerade störningar</a:t>
            </a:r>
          </a:p>
          <a:p>
            <a:pPr marL="800100" lvl="1" indent="-34290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Samordning och förmedling av information om akuta störningar</a:t>
            </a:r>
          </a:p>
          <a:p>
            <a:pPr marL="800100" lvl="1" indent="-34290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Koordinering av samverkan</a:t>
            </a:r>
          </a:p>
          <a:p>
            <a:endParaRPr lang="sv-SE" dirty="0"/>
          </a:p>
        </p:txBody>
      </p:sp>
      <p:graphicFrame>
        <p:nvGraphicFramePr>
          <p:cNvPr id="6" name="Platshållare för innehåll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97100"/>
              </p:ext>
            </p:extLst>
          </p:nvPr>
        </p:nvGraphicFramePr>
        <p:xfrm>
          <a:off x="609600" y="3371594"/>
          <a:ext cx="5184000" cy="264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98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Underrubrik 4"/>
          <p:cNvSpPr txBox="1">
            <a:spLocks/>
          </p:cNvSpPr>
          <p:nvPr/>
        </p:nvSpPr>
        <p:spPr>
          <a:xfrm>
            <a:off x="609600" y="1440000"/>
            <a:ext cx="7296811" cy="1752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 smtClean="0">
                <a:latin typeface="Stockholm Type Regular" pitchFamily="50" charset="0"/>
              </a:rPr>
              <a:t>Johan Kajmats, trafikplanerare</a:t>
            </a:r>
          </a:p>
          <a:p>
            <a:pPr marL="0" indent="0">
              <a:buNone/>
            </a:pPr>
            <a:r>
              <a:rPr lang="sv-SE" dirty="0" smtClean="0">
                <a:latin typeface="Stockholm Type Regular" pitchFamily="50" charset="0"/>
              </a:rPr>
              <a:t>Trafikkontoret, Trafikplanering Norr</a:t>
            </a:r>
          </a:p>
          <a:p>
            <a:pPr marL="0" indent="0">
              <a:buNone/>
            </a:pPr>
            <a:endParaRPr lang="sv-SE" dirty="0">
              <a:latin typeface="Stockholm Type Regular" pitchFamily="50" charset="0"/>
            </a:endParaRPr>
          </a:p>
          <a:p>
            <a:pPr marL="0" indent="0">
              <a:buNone/>
            </a:pPr>
            <a:r>
              <a:rPr lang="sv-SE" dirty="0" smtClean="0">
                <a:latin typeface="Stockholm Type Regular" pitchFamily="50" charset="0"/>
              </a:rPr>
              <a:t>Johan.Kajmats@stockholm.se</a:t>
            </a:r>
          </a:p>
        </p:txBody>
      </p:sp>
    </p:spTree>
    <p:extLst>
      <p:ext uri="{BB962C8B-B14F-4D97-AF65-F5344CB8AC3E}">
        <p14:creationId xmlns:p14="http://schemas.microsoft.com/office/powerpoint/2010/main" val="30583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67aa371da62cb12a661987a1bf5f35ea9b41"/>
</p:tagLst>
</file>

<file path=ppt/theme/theme1.xml><?xml version="1.0" encoding="utf-8"?>
<a:theme xmlns:a="http://schemas.openxmlformats.org/drawingml/2006/main" name="Sthlm Presentation bred skärm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 TK.potx" id="{830D7CA0-2F87-4929-B533-D65C2E0414B2}" vid="{8B0C7A0A-F09A-4FD3-9ACB-939D5803154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Sthlm Presentation bred skärm TK</Template>
  <TotalTime>296</TotalTime>
  <Words>172</Words>
  <Application>Microsoft Office PowerPoint</Application>
  <PresentationFormat>Bredbild</PresentationFormat>
  <Paragraphs>34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Stockholm Type Bold</vt:lpstr>
      <vt:lpstr>Stockholm Type Regular</vt:lpstr>
      <vt:lpstr>Sthlm Presentation bred skärm</vt:lpstr>
      <vt:lpstr>TA-planer – en snabböversikt</vt:lpstr>
      <vt:lpstr>Vad gör en trafikingenjör som jobbar med TA-planer?</vt:lpstr>
      <vt:lpstr>Exempel på mål för verksamheten</vt:lpstr>
      <vt:lpstr>Strategisk Trafikkoordination</vt:lpstr>
      <vt:lpstr>Politiska uppdrag och andra utvecklingsprojekt 2019 </vt:lpstr>
      <vt:lpstr>PowerPoint-presentation</vt:lpstr>
    </vt:vector>
  </TitlesOfParts>
  <Company>Stockholms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Trafikregleringsenheten</dc:title>
  <dc:creator>Magnus Fransson</dc:creator>
  <cp:lastModifiedBy>Ingemar Sollgard</cp:lastModifiedBy>
  <cp:revision>57</cp:revision>
  <cp:lastPrinted>2015-08-21T11:54:31Z</cp:lastPrinted>
  <dcterms:created xsi:type="dcterms:W3CDTF">2019-12-02T12:56:17Z</dcterms:created>
  <dcterms:modified xsi:type="dcterms:W3CDTF">2020-01-24T09:34:47Z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kLayoutsCount">
    <vt:lpwstr>22</vt:lpwstr>
  </property>
</Properties>
</file>